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70" r:id="rId2"/>
    <p:sldId id="367" r:id="rId3"/>
    <p:sldId id="386" r:id="rId4"/>
    <p:sldId id="387" r:id="rId5"/>
    <p:sldId id="388" r:id="rId6"/>
    <p:sldId id="389" r:id="rId7"/>
    <p:sldId id="390" r:id="rId8"/>
    <p:sldId id="391" r:id="rId9"/>
    <p:sldId id="392" r:id="rId10"/>
    <p:sldId id="397" r:id="rId11"/>
    <p:sldId id="398" r:id="rId12"/>
    <p:sldId id="399" r:id="rId13"/>
    <p:sldId id="400" r:id="rId14"/>
    <p:sldId id="402" r:id="rId15"/>
    <p:sldId id="403" r:id="rId16"/>
    <p:sldId id="404" r:id="rId17"/>
    <p:sldId id="408" r:id="rId18"/>
    <p:sldId id="409" r:id="rId19"/>
    <p:sldId id="410" r:id="rId20"/>
    <p:sldId id="411" r:id="rId21"/>
    <p:sldId id="412" r:id="rId22"/>
    <p:sldId id="413" r:id="rId23"/>
    <p:sldId id="414" r:id="rId24"/>
    <p:sldId id="415" r:id="rId25"/>
    <p:sldId id="416" r:id="rId26"/>
    <p:sldId id="417" r:id="rId27"/>
    <p:sldId id="418" r:id="rId28"/>
    <p:sldId id="419" r:id="rId29"/>
    <p:sldId id="420" r:id="rId30"/>
    <p:sldId id="421" r:id="rId31"/>
    <p:sldId id="422" r:id="rId32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30A0"/>
    <a:srgbClr val="A5A5A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5387" autoAdjust="0"/>
  </p:normalViewPr>
  <p:slideViewPr>
    <p:cSldViewPr snapToGrid="0">
      <p:cViewPr varScale="1">
        <p:scale>
          <a:sx n="81" d="100"/>
          <a:sy n="81" d="100"/>
        </p:scale>
        <p:origin x="51" y="14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83B7E-F356-4973-84B6-1B2DF6CBB415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2F9A1-B8C3-4126-BBDE-0070D438ED5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14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18/11/2020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4"/>
            </a:solidFill>
          </a:ln>
        </p:spPr>
        <p:txBody>
          <a:bodyPr anchor="ctr">
            <a:normAutofit/>
          </a:bodyPr>
          <a:lstStyle/>
          <a:p>
            <a:r>
              <a:rPr lang="en-AU" dirty="0" smtClean="0"/>
              <a:t>Acids and Bases</a:t>
            </a:r>
            <a:br>
              <a:rPr lang="en-AU" dirty="0" smtClean="0"/>
            </a:br>
            <a:r>
              <a:rPr lang="en-AU" sz="2800" dirty="0" smtClean="0"/>
              <a:t>Year </a:t>
            </a:r>
            <a:r>
              <a:rPr lang="en-AU" sz="2800" dirty="0"/>
              <a:t>9</a:t>
            </a:r>
            <a:r>
              <a:rPr lang="en-AU" sz="2800" dirty="0" smtClean="0"/>
              <a:t> </a:t>
            </a:r>
            <a:r>
              <a:rPr lang="en-AU" sz="2800" dirty="0" smtClean="0"/>
              <a:t>Science Revision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3665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Salts</a:t>
            </a:r>
          </a:p>
          <a:p>
            <a:r>
              <a:rPr lang="en-AU" dirty="0" smtClean="0"/>
              <a:t>In our everyday language, the word salt refers to the stuff we put on our food to make it taste better.</a:t>
            </a:r>
          </a:p>
          <a:p>
            <a:r>
              <a:rPr lang="en-AU" dirty="0" smtClean="0"/>
              <a:t>To a scientist, the term salt refers to any compound made from a metal and a non-metal (or group of non-metals).</a:t>
            </a:r>
          </a:p>
          <a:p>
            <a:r>
              <a:rPr lang="en-AU" dirty="0" smtClean="0"/>
              <a:t>Magnesium chloride (MgCl</a:t>
            </a:r>
            <a:r>
              <a:rPr lang="en-AU" baseline="-25000" dirty="0" smtClean="0"/>
              <a:t>2</a:t>
            </a:r>
            <a:r>
              <a:rPr lang="en-AU" dirty="0" smtClean="0"/>
              <a:t>), copper chloride (CuCl</a:t>
            </a:r>
            <a:r>
              <a:rPr lang="en-AU" baseline="-25000" dirty="0" smtClean="0"/>
              <a:t>2</a:t>
            </a:r>
            <a:r>
              <a:rPr lang="en-AU" dirty="0" smtClean="0"/>
              <a:t>), and copper sulfate (CuSO</a:t>
            </a:r>
            <a:r>
              <a:rPr lang="en-AU" baseline="-25000" dirty="0" smtClean="0"/>
              <a:t>4</a:t>
            </a:r>
            <a:r>
              <a:rPr lang="en-AU" dirty="0" smtClean="0"/>
              <a:t>) are all salts.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00" y="4489131"/>
            <a:ext cx="2381250" cy="1781175"/>
          </a:xfrm>
          <a:prstGeom prst="rect">
            <a:avLst/>
          </a:prstGeom>
        </p:spPr>
      </p:pic>
      <p:pic>
        <p:nvPicPr>
          <p:cNvPr id="1026" name="Picture 2" descr="Image result for copper II chlorid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93" y="4211109"/>
            <a:ext cx="3116289" cy="233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0828" y="4062153"/>
            <a:ext cx="2396490" cy="23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37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4774"/>
            <a:ext cx="11693237" cy="58714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Metals</a:t>
            </a:r>
          </a:p>
          <a:p>
            <a:r>
              <a:rPr lang="en-AU" dirty="0" smtClean="0"/>
              <a:t>Acids react with metals in a predictable way.</a:t>
            </a:r>
          </a:p>
          <a:p>
            <a:r>
              <a:rPr lang="en-AU" dirty="0" smtClean="0"/>
              <a:t>When an acid reacts with a metal, hydrogen gas is produced.</a:t>
            </a:r>
          </a:p>
          <a:p>
            <a:r>
              <a:rPr lang="en-AU" dirty="0" smtClean="0"/>
              <a:t>The hydrogen gas is formed from the hydrogen in the acid.</a:t>
            </a:r>
          </a:p>
          <a:p>
            <a:r>
              <a:rPr lang="en-AU" dirty="0" smtClean="0"/>
              <a:t>The other part of the acid reacts with the metal to form a salt.</a:t>
            </a:r>
          </a:p>
          <a:p>
            <a:r>
              <a:rPr lang="en-AU" dirty="0" smtClean="0"/>
              <a:t>For example:</a:t>
            </a:r>
          </a:p>
          <a:p>
            <a:pPr marL="0" indent="0">
              <a:buNone/>
            </a:pPr>
            <a:r>
              <a:rPr lang="en-AU" dirty="0" smtClean="0"/>
              <a:t>	Magnesium + hydrochloric acid </a:t>
            </a:r>
            <a:r>
              <a:rPr lang="en-AU" dirty="0" smtClean="0">
                <a:sym typeface="Wingdings" panose="05000000000000000000" pitchFamily="2" charset="2"/>
              </a:rPr>
              <a:t> hydrogen + magnesium chloride</a:t>
            </a:r>
          </a:p>
          <a:p>
            <a:pPr marL="0" indent="0">
              <a:buNone/>
            </a:pPr>
            <a:r>
              <a:rPr lang="en-AU" dirty="0">
                <a:sym typeface="Wingdings" panose="05000000000000000000" pitchFamily="2" charset="2"/>
              </a:rPr>
              <a:t>	</a:t>
            </a:r>
            <a:r>
              <a:rPr lang="en-AU" dirty="0" smtClean="0">
                <a:sym typeface="Wingdings" panose="05000000000000000000" pitchFamily="2" charset="2"/>
              </a:rPr>
              <a:t>           Mg     +         2HCl                      H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  <a:r>
              <a:rPr lang="en-AU" dirty="0" smtClean="0">
                <a:sym typeface="Wingdings" panose="05000000000000000000" pitchFamily="2" charset="2"/>
              </a:rPr>
              <a:t>        +          MgCl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The hydrogen gas has formed from the hydrogen in the acid.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The magnesium chloride has formed from the metal, and the chlorine in the acid.</a:t>
            </a:r>
            <a:endParaRPr lang="en-AU" dirty="0"/>
          </a:p>
        </p:txBody>
      </p:sp>
      <p:sp>
        <p:nvSpPr>
          <p:cNvPr id="3" name="Oval 2"/>
          <p:cNvSpPr/>
          <p:nvPr/>
        </p:nvSpPr>
        <p:spPr>
          <a:xfrm>
            <a:off x="3629891" y="4184075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6414653" y="4167449"/>
            <a:ext cx="484911" cy="4932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1816331" y="4200699"/>
            <a:ext cx="66224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8380614" y="4161906"/>
            <a:ext cx="1062644" cy="520929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987070" y="4184075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6925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2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84774"/>
            <a:ext cx="9405275" cy="51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Metals</a:t>
            </a:r>
          </a:p>
          <a:p>
            <a:r>
              <a:rPr lang="en-AU" dirty="0" smtClean="0"/>
              <a:t>Different acids form different salts.</a:t>
            </a:r>
          </a:p>
          <a:p>
            <a:pPr lvl="1"/>
            <a:r>
              <a:rPr lang="en-AU" sz="2600" b="1" dirty="0" smtClean="0"/>
              <a:t>Hydrochloric</a:t>
            </a:r>
            <a:r>
              <a:rPr lang="en-AU" sz="2600" dirty="0" smtClean="0"/>
              <a:t> acid forms </a:t>
            </a:r>
            <a:r>
              <a:rPr lang="en-AU" sz="2600" b="1" dirty="0" smtClean="0"/>
              <a:t>chloride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chloride.</a:t>
            </a:r>
          </a:p>
          <a:p>
            <a:pPr lvl="1"/>
            <a:r>
              <a:rPr lang="en-AU" sz="2600" b="1" dirty="0" smtClean="0"/>
              <a:t>Nitric </a:t>
            </a:r>
            <a:r>
              <a:rPr lang="en-AU" sz="2600" dirty="0" smtClean="0"/>
              <a:t>acid</a:t>
            </a:r>
            <a:r>
              <a:rPr lang="en-AU" sz="2600" b="1" dirty="0" smtClean="0"/>
              <a:t> </a:t>
            </a:r>
            <a:r>
              <a:rPr lang="en-AU" sz="2600" dirty="0" smtClean="0"/>
              <a:t>forms </a:t>
            </a:r>
            <a:r>
              <a:rPr lang="en-AU" sz="2600" b="1" dirty="0" smtClean="0"/>
              <a:t>nitrate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nitrate.</a:t>
            </a:r>
          </a:p>
          <a:p>
            <a:pPr lvl="1"/>
            <a:r>
              <a:rPr lang="en-AU" sz="2600" b="1" dirty="0" smtClean="0"/>
              <a:t>Sulfuric</a:t>
            </a:r>
            <a:r>
              <a:rPr lang="en-AU" sz="2600" dirty="0" smtClean="0"/>
              <a:t> acid forms </a:t>
            </a:r>
            <a:r>
              <a:rPr lang="en-AU" sz="2600" b="1" dirty="0" smtClean="0"/>
              <a:t>sulfate</a:t>
            </a:r>
            <a:r>
              <a:rPr lang="en-AU" sz="2600" dirty="0" smtClean="0"/>
              <a:t> 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sulfate.</a:t>
            </a:r>
          </a:p>
          <a:p>
            <a:pPr lvl="1"/>
            <a:r>
              <a:rPr lang="en-AU" sz="2600" b="1" dirty="0" smtClean="0"/>
              <a:t>Ethanoic </a:t>
            </a:r>
            <a:r>
              <a:rPr lang="en-AU" sz="2600" dirty="0" smtClean="0"/>
              <a:t>acid (vinegar) forms </a:t>
            </a:r>
            <a:r>
              <a:rPr lang="en-AU" sz="2600" b="1" dirty="0" smtClean="0"/>
              <a:t>ethanoate </a:t>
            </a:r>
            <a:r>
              <a:rPr lang="en-AU" sz="2600" dirty="0" smtClean="0"/>
              <a:t>salts, </a:t>
            </a:r>
            <a:r>
              <a:rPr lang="en-AU" sz="2600" dirty="0" err="1" smtClean="0"/>
              <a:t>eg</a:t>
            </a:r>
            <a:r>
              <a:rPr lang="en-AU" sz="2600" dirty="0" smtClean="0"/>
              <a:t> sodium ethanoate.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986" t="12327" r="30218" b="3193"/>
          <a:stretch/>
        </p:blipFill>
        <p:spPr>
          <a:xfrm>
            <a:off x="4538665" y="3252750"/>
            <a:ext cx="1605525" cy="340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11560233" cy="5045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Testing for Hydrogen</a:t>
            </a:r>
          </a:p>
          <a:p>
            <a:r>
              <a:rPr lang="en-AU" dirty="0" smtClean="0"/>
              <a:t>The common test for hydrogen is called the ‘pop test’.</a:t>
            </a:r>
          </a:p>
          <a:p>
            <a:r>
              <a:rPr lang="en-AU" dirty="0" smtClean="0"/>
              <a:t>A sample of the gas is collected in a test tube.</a:t>
            </a:r>
          </a:p>
          <a:p>
            <a:r>
              <a:rPr lang="en-AU" dirty="0" smtClean="0"/>
              <a:t>A lit match or splint is held at the mouth of the test tube.</a:t>
            </a:r>
          </a:p>
          <a:p>
            <a:r>
              <a:rPr lang="en-AU" dirty="0" smtClean="0"/>
              <a:t>If hydrogen is present, a squeaky sound is heard when the hydrogen burns.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383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iron reacts with 	           hydrochloric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8484" y="5009805"/>
            <a:ext cx="36426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Iron + Hydrochloric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366229" y="5440692"/>
            <a:ext cx="2039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Iron chloride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985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86062"/>
            <a:ext cx="9160624" cy="4280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What products are formed when zinc and nitric 		  acid react together?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75200" y="5009805"/>
            <a:ext cx="25891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Zinc + Nitric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471614" y="5440692"/>
            <a:ext cx="1829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Zinc nitrate</a:t>
            </a:r>
            <a:endParaRPr lang="en-AU" sz="28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36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584775"/>
            <a:ext cx="9160625" cy="27352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86062"/>
            <a:ext cx="9160624" cy="4280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Acid-Metal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the reactants in the reaction and write them first, with plus signs between each one.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an arrow at the end of the reactants, and put the hydrogen on the products side.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Identify the </a:t>
            </a:r>
            <a:r>
              <a:rPr lang="en-AU" dirty="0" smtClean="0"/>
              <a:t>salt formed and add it to the products side.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smtClean="0"/>
              <a:t>When sulfuric acid and copper react together,		 what products would be formed?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0482" y="5009805"/>
            <a:ext cx="33586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Copper + Sulfuric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465940" y="5009805"/>
            <a:ext cx="33296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Hydrogen  + 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3894959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384309" y="5440692"/>
            <a:ext cx="2304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Copper sulfate</a:t>
            </a:r>
            <a:endParaRPr lang="en-AU" sz="28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7248699" y="3651986"/>
          <a:ext cx="457161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716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267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3"/>
            <a:ext cx="9426144" cy="4014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Hydroxide Bases</a:t>
            </a:r>
          </a:p>
          <a:p>
            <a:r>
              <a:rPr lang="en-AU" dirty="0" smtClean="0"/>
              <a:t>Many bases contain a group of non-metal atoms called a hydroxide.</a:t>
            </a:r>
          </a:p>
          <a:p>
            <a:r>
              <a:rPr lang="en-AU" dirty="0" smtClean="0"/>
              <a:t>A hydroxide made from an oxygen atom and a hydrogen atom joined together (OH).</a:t>
            </a:r>
          </a:p>
          <a:p>
            <a:r>
              <a:rPr lang="en-AU" dirty="0" smtClean="0"/>
              <a:t>Some examples of hydroxide bases are:</a:t>
            </a:r>
          </a:p>
          <a:p>
            <a:pPr lvl="1"/>
            <a:r>
              <a:rPr lang="en-AU" dirty="0" smtClean="0"/>
              <a:t>Sodium hydroxide, </a:t>
            </a:r>
            <a:r>
              <a:rPr lang="en-AU" dirty="0" err="1" smtClean="0"/>
              <a:t>NaOH</a:t>
            </a:r>
            <a:r>
              <a:rPr lang="en-AU" dirty="0" smtClean="0"/>
              <a:t> – used in drain cleaner</a:t>
            </a:r>
          </a:p>
          <a:p>
            <a:pPr lvl="1"/>
            <a:r>
              <a:rPr lang="en-AU" dirty="0" smtClean="0"/>
              <a:t>Calcium hydroxide, Ca(OH)</a:t>
            </a:r>
            <a:r>
              <a:rPr lang="en-AU" baseline="-25000" dirty="0" smtClean="0"/>
              <a:t>2</a:t>
            </a:r>
            <a:r>
              <a:rPr lang="en-AU" dirty="0" smtClean="0"/>
              <a:t> – used in paper production</a:t>
            </a:r>
          </a:p>
          <a:p>
            <a:pPr lvl="1"/>
            <a:r>
              <a:rPr lang="en-AU" dirty="0" smtClean="0"/>
              <a:t>Magnesium hydroxide, Mg(OH)</a:t>
            </a:r>
            <a:r>
              <a:rPr lang="en-AU" baseline="-25000" dirty="0" smtClean="0"/>
              <a:t>2</a:t>
            </a:r>
            <a:r>
              <a:rPr lang="en-AU" dirty="0" smtClean="0"/>
              <a:t> – used in antacids</a:t>
            </a:r>
          </a:p>
          <a:p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351675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3"/>
            <a:ext cx="9426144" cy="4014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Carbonate Bases</a:t>
            </a:r>
          </a:p>
          <a:p>
            <a:r>
              <a:rPr lang="en-AU" dirty="0" smtClean="0"/>
              <a:t>Many bases contain a group of non-metal atoms called a carbonate.</a:t>
            </a:r>
          </a:p>
          <a:p>
            <a:r>
              <a:rPr lang="en-AU" dirty="0" smtClean="0"/>
              <a:t>A carbonate is made from three oxygen atoms and a carbon atom joined together (CO</a:t>
            </a:r>
            <a:r>
              <a:rPr lang="en-AU" baseline="-25000" dirty="0" smtClean="0"/>
              <a:t>3</a:t>
            </a:r>
            <a:r>
              <a:rPr lang="en-AU" dirty="0" smtClean="0"/>
              <a:t>).</a:t>
            </a:r>
          </a:p>
          <a:p>
            <a:r>
              <a:rPr lang="en-AU" dirty="0" smtClean="0"/>
              <a:t>Some examples of carbonate bases are:</a:t>
            </a:r>
          </a:p>
          <a:p>
            <a:pPr lvl="1"/>
            <a:r>
              <a:rPr lang="en-AU" dirty="0" smtClean="0"/>
              <a:t>Magnesium carbonate MgCO</a:t>
            </a:r>
            <a:r>
              <a:rPr lang="en-AU" baseline="-25000" dirty="0" smtClean="0"/>
              <a:t>3</a:t>
            </a:r>
            <a:r>
              <a:rPr lang="en-AU" dirty="0" smtClean="0"/>
              <a:t> – used in antacids</a:t>
            </a:r>
          </a:p>
          <a:p>
            <a:pPr lvl="1"/>
            <a:r>
              <a:rPr lang="en-AU" dirty="0" smtClean="0"/>
              <a:t>Calcium carbonate, CaCO</a:t>
            </a:r>
            <a:r>
              <a:rPr lang="en-AU" baseline="-25000" dirty="0" smtClean="0"/>
              <a:t>3</a:t>
            </a:r>
            <a:r>
              <a:rPr lang="en-AU" dirty="0" smtClean="0"/>
              <a:t> – found in limestone</a:t>
            </a:r>
          </a:p>
        </p:txBody>
      </p:sp>
    </p:spTree>
    <p:extLst>
      <p:ext uri="{BB962C8B-B14F-4D97-AF65-F5344CB8AC3E}">
        <p14:creationId xmlns:p14="http://schemas.microsoft.com/office/powerpoint/2010/main" val="143102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3"/>
            <a:ext cx="9426144" cy="53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Bases</a:t>
            </a:r>
          </a:p>
          <a:p>
            <a:r>
              <a:rPr lang="en-AU" dirty="0" smtClean="0"/>
              <a:t>When an acid reacts with either type of base, water and a salt is produced.</a:t>
            </a:r>
          </a:p>
          <a:p>
            <a:r>
              <a:rPr lang="en-AU" dirty="0" smtClean="0"/>
              <a:t>The water is formed from the hydrogen in the acid reacting with oxygen from the base.</a:t>
            </a:r>
          </a:p>
          <a:p>
            <a:r>
              <a:rPr lang="en-AU" dirty="0" smtClean="0"/>
              <a:t>The other part of the acid reacts with the metal from the base to form a salt.</a:t>
            </a:r>
          </a:p>
          <a:p>
            <a:endParaRPr lang="en-AU" dirty="0"/>
          </a:p>
          <a:p>
            <a:r>
              <a:rPr lang="en-AU" dirty="0" smtClean="0"/>
              <a:t>Carbonate bases also produce carbon dioxide from the carbon and oxygen in the carbonate.</a:t>
            </a:r>
          </a:p>
        </p:txBody>
      </p:sp>
    </p:spTree>
    <p:extLst>
      <p:ext uri="{BB962C8B-B14F-4D97-AF65-F5344CB8AC3E}">
        <p14:creationId xmlns:p14="http://schemas.microsoft.com/office/powerpoint/2010/main" val="177021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3665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Acids and Bases</a:t>
            </a:r>
          </a:p>
          <a:p>
            <a:r>
              <a:rPr lang="en-AU" dirty="0" smtClean="0"/>
              <a:t>Acids and bases are groups of chemical compounds.</a:t>
            </a:r>
          </a:p>
          <a:p>
            <a:r>
              <a:rPr lang="en-AU" dirty="0" smtClean="0"/>
              <a:t>Each group has their own chemical properties.</a:t>
            </a:r>
          </a:p>
          <a:p>
            <a:r>
              <a:rPr lang="en-AU" dirty="0" smtClean="0"/>
              <a:t>Acids and bases have different uses, for example:</a:t>
            </a:r>
          </a:p>
          <a:p>
            <a:pPr lvl="1"/>
            <a:r>
              <a:rPr lang="en-AU" sz="2600" dirty="0" smtClean="0"/>
              <a:t>Acids are often used in cooking.</a:t>
            </a:r>
          </a:p>
          <a:p>
            <a:pPr lvl="1"/>
            <a:r>
              <a:rPr lang="en-AU" sz="2600" dirty="0" smtClean="0"/>
              <a:t>Bases can be used for cleaning and manufacturing other materials.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21576" b="22020"/>
          <a:stretch/>
        </p:blipFill>
        <p:spPr>
          <a:xfrm>
            <a:off x="509848" y="4866448"/>
            <a:ext cx="2631860" cy="1484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8889" r="19697"/>
          <a:stretch/>
        </p:blipFill>
        <p:spPr>
          <a:xfrm>
            <a:off x="6935376" y="3380509"/>
            <a:ext cx="2029714" cy="33049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050" y="360424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9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3"/>
            <a:ext cx="9792393" cy="54890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Hydroxide Bases</a:t>
            </a:r>
          </a:p>
          <a:p>
            <a:r>
              <a:rPr lang="en-AU" dirty="0" smtClean="0"/>
              <a:t>For example:</a:t>
            </a:r>
          </a:p>
          <a:p>
            <a:pPr marL="0" indent="0">
              <a:buNone/>
            </a:pPr>
            <a:r>
              <a:rPr lang="en-AU" dirty="0" smtClean="0"/>
              <a:t>Sodium hydroxide + hydrochloric acid </a:t>
            </a:r>
            <a:r>
              <a:rPr lang="en-AU" dirty="0" smtClean="0">
                <a:sym typeface="Wingdings" panose="05000000000000000000" pitchFamily="2" charset="2"/>
              </a:rPr>
              <a:t> water + sodium chloride</a:t>
            </a:r>
          </a:p>
          <a:p>
            <a:pPr marL="0" indent="0">
              <a:buNone/>
            </a:pPr>
            <a:r>
              <a:rPr lang="en-AU" dirty="0">
                <a:sym typeface="Wingdings" panose="05000000000000000000" pitchFamily="2" charset="2"/>
              </a:rPr>
              <a:t>	</a:t>
            </a:r>
            <a:r>
              <a:rPr lang="en-AU" dirty="0" smtClean="0">
                <a:sym typeface="Wingdings" panose="05000000000000000000" pitchFamily="2" charset="2"/>
              </a:rPr>
              <a:t>     </a:t>
            </a:r>
            <a:r>
              <a:rPr lang="en-AU" dirty="0" err="1" smtClean="0">
                <a:sym typeface="Wingdings" panose="05000000000000000000" pitchFamily="2" charset="2"/>
              </a:rPr>
              <a:t>NaOH</a:t>
            </a:r>
            <a:r>
              <a:rPr lang="en-AU" dirty="0" smtClean="0">
                <a:sym typeface="Wingdings" panose="05000000000000000000" pitchFamily="2" charset="2"/>
              </a:rPr>
              <a:t>      +         </a:t>
            </a:r>
            <a:r>
              <a:rPr lang="en-AU" dirty="0">
                <a:sym typeface="Wingdings" panose="05000000000000000000" pitchFamily="2" charset="2"/>
              </a:rPr>
              <a:t> </a:t>
            </a:r>
            <a:r>
              <a:rPr lang="en-AU" dirty="0" smtClean="0">
                <a:sym typeface="Wingdings" panose="05000000000000000000" pitchFamily="2" charset="2"/>
              </a:rPr>
              <a:t> </a:t>
            </a:r>
            <a:r>
              <a:rPr lang="en-AU" dirty="0" err="1" smtClean="0">
                <a:sym typeface="Wingdings" panose="05000000000000000000" pitchFamily="2" charset="2"/>
              </a:rPr>
              <a:t>HCl</a:t>
            </a:r>
            <a:r>
              <a:rPr lang="en-AU" dirty="0" smtClean="0">
                <a:sym typeface="Wingdings" panose="05000000000000000000" pitchFamily="2" charset="2"/>
              </a:rPr>
              <a:t>                      H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  <a:r>
              <a:rPr lang="en-AU" dirty="0" smtClean="0">
                <a:sym typeface="Wingdings" panose="05000000000000000000" pitchFamily="2" charset="2"/>
              </a:rPr>
              <a:t>O      +          </a:t>
            </a:r>
            <a:r>
              <a:rPr lang="en-AU" dirty="0" err="1" smtClean="0">
                <a:sym typeface="Wingdings" panose="05000000000000000000" pitchFamily="2" charset="2"/>
              </a:rPr>
              <a:t>NaCl</a:t>
            </a:r>
            <a:endParaRPr lang="en-AU" baseline="-25000" dirty="0" smtClean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W</a:t>
            </a:r>
            <a:r>
              <a:rPr lang="en-AU" dirty="0" smtClean="0">
                <a:sym typeface="Wingdings" panose="05000000000000000000" pitchFamily="2" charset="2"/>
              </a:rPr>
              <a:t>ater forms from hydrogen in the acid and hydroxide from the base.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Sodium chloride forms from the metal in the hydroxide and the chlorine in the acid.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This type of reaction is called </a:t>
            </a:r>
            <a:r>
              <a:rPr lang="en-AU" b="1" dirty="0" smtClean="0">
                <a:sym typeface="Wingdings" panose="05000000000000000000" pitchFamily="2" charset="2"/>
              </a:rPr>
              <a:t>neutralisation</a:t>
            </a:r>
            <a:r>
              <a:rPr lang="en-AU" dirty="0" smtClean="0">
                <a:sym typeface="Wingdings" panose="05000000000000000000" pitchFamily="2" charset="2"/>
              </a:rPr>
              <a:t>, because water is formed which is a neutral substance.</a:t>
            </a:r>
            <a:endParaRPr lang="en-AU" dirty="0"/>
          </a:p>
        </p:txBody>
      </p:sp>
      <p:sp>
        <p:nvSpPr>
          <p:cNvPr id="3" name="Oval 2"/>
          <p:cNvSpPr/>
          <p:nvPr/>
        </p:nvSpPr>
        <p:spPr>
          <a:xfrm>
            <a:off x="3676274" y="2131309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6272472" y="2105164"/>
            <a:ext cx="835717" cy="4932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1293410" y="2131309"/>
            <a:ext cx="66224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8308550" y="2091309"/>
            <a:ext cx="1062644" cy="520929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968161" y="2138414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Oval 18"/>
          <p:cNvSpPr/>
          <p:nvPr/>
        </p:nvSpPr>
        <p:spPr>
          <a:xfrm>
            <a:off x="1770477" y="2136209"/>
            <a:ext cx="561906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47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2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9514799" cy="5045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Testing for Neutralisation</a:t>
            </a:r>
          </a:p>
          <a:p>
            <a:r>
              <a:rPr lang="en-AU" dirty="0" smtClean="0"/>
              <a:t>When an acid and a hydroxide base react, they form water and a salt.</a:t>
            </a:r>
          </a:p>
          <a:p>
            <a:r>
              <a:rPr lang="en-AU" dirty="0" smtClean="0"/>
              <a:t>Both the water and the salt are neutral substances.</a:t>
            </a:r>
          </a:p>
          <a:p>
            <a:r>
              <a:rPr lang="en-AU" dirty="0" smtClean="0"/>
              <a:t>Universal indicator can be used to show the pH of the reaction.</a:t>
            </a:r>
          </a:p>
          <a:p>
            <a:r>
              <a:rPr lang="en-AU" dirty="0" smtClean="0"/>
              <a:t>When the acid and hydroxide base 				        are neutralised, the universal 				          indicator will be green.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18503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3"/>
            <a:ext cx="11471564" cy="44901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Reaction of Acids with Carbonate Bases</a:t>
            </a:r>
          </a:p>
          <a:p>
            <a:r>
              <a:rPr lang="en-AU" dirty="0" smtClean="0"/>
              <a:t>For example:</a:t>
            </a:r>
          </a:p>
          <a:p>
            <a:pPr marL="0" indent="0">
              <a:buNone/>
            </a:pPr>
            <a:r>
              <a:rPr lang="en-AU" sz="2600" dirty="0" smtClean="0"/>
              <a:t>Sodium carbonate + hydrochloric acid </a:t>
            </a:r>
            <a:r>
              <a:rPr lang="en-AU" sz="2600" dirty="0" smtClean="0">
                <a:sym typeface="Wingdings" panose="05000000000000000000" pitchFamily="2" charset="2"/>
              </a:rPr>
              <a:t> water + carbon dioxide + sodium chloride</a:t>
            </a:r>
          </a:p>
          <a:p>
            <a:pPr marL="0" indent="0">
              <a:buNone/>
            </a:pPr>
            <a:r>
              <a:rPr lang="en-AU" dirty="0">
                <a:sym typeface="Wingdings" panose="05000000000000000000" pitchFamily="2" charset="2"/>
              </a:rPr>
              <a:t>	</a:t>
            </a:r>
            <a:r>
              <a:rPr lang="en-AU" dirty="0" smtClean="0">
                <a:sym typeface="Wingdings" panose="05000000000000000000" pitchFamily="2" charset="2"/>
              </a:rPr>
              <a:t>     2NaCO</a:t>
            </a:r>
            <a:r>
              <a:rPr lang="en-AU" baseline="-25000" dirty="0" smtClean="0">
                <a:sym typeface="Wingdings" panose="05000000000000000000" pitchFamily="2" charset="2"/>
              </a:rPr>
              <a:t>3</a:t>
            </a:r>
            <a:r>
              <a:rPr lang="en-AU" dirty="0" smtClean="0">
                <a:sym typeface="Wingdings" panose="05000000000000000000" pitchFamily="2" charset="2"/>
              </a:rPr>
              <a:t>     +         2HCl                 H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  <a:r>
              <a:rPr lang="en-AU" dirty="0" smtClean="0">
                <a:sym typeface="Wingdings" panose="05000000000000000000" pitchFamily="2" charset="2"/>
              </a:rPr>
              <a:t>O     +   2CO</a:t>
            </a:r>
            <a:r>
              <a:rPr lang="en-AU" baseline="-25000" dirty="0" smtClean="0">
                <a:sym typeface="Wingdings" panose="05000000000000000000" pitchFamily="2" charset="2"/>
              </a:rPr>
              <a:t>2</a:t>
            </a:r>
            <a:r>
              <a:rPr lang="en-AU" dirty="0" smtClean="0">
                <a:sym typeface="Wingdings" panose="05000000000000000000" pitchFamily="2" charset="2"/>
              </a:rPr>
              <a:t>    +    2NaCl</a:t>
            </a:r>
            <a:endParaRPr lang="en-AU" baseline="-25000" dirty="0" smtClean="0">
              <a:sym typeface="Wingdings" panose="05000000000000000000" pitchFamily="2" charset="2"/>
            </a:endParaRPr>
          </a:p>
          <a:p>
            <a:r>
              <a:rPr lang="en-AU" dirty="0">
                <a:sym typeface="Wingdings" panose="05000000000000000000" pitchFamily="2" charset="2"/>
              </a:rPr>
              <a:t>C</a:t>
            </a:r>
            <a:r>
              <a:rPr lang="en-AU" dirty="0" smtClean="0">
                <a:sym typeface="Wingdings" panose="05000000000000000000" pitchFamily="2" charset="2"/>
              </a:rPr>
              <a:t>arbon dioxide comes from the carbonate.</a:t>
            </a:r>
          </a:p>
          <a:p>
            <a:r>
              <a:rPr lang="en-AU" dirty="0">
                <a:sym typeface="Wingdings" panose="05000000000000000000" pitchFamily="2" charset="2"/>
              </a:rPr>
              <a:t>W</a:t>
            </a:r>
            <a:r>
              <a:rPr lang="en-AU" dirty="0" smtClean="0">
                <a:sym typeface="Wingdings" panose="05000000000000000000" pitchFamily="2" charset="2"/>
              </a:rPr>
              <a:t>ater forms </a:t>
            </a:r>
            <a:r>
              <a:rPr lang="en-AU" dirty="0">
                <a:sym typeface="Wingdings" panose="05000000000000000000" pitchFamily="2" charset="2"/>
              </a:rPr>
              <a:t>from the hydrogen in the acid </a:t>
            </a:r>
            <a:r>
              <a:rPr lang="en-AU" dirty="0" smtClean="0">
                <a:sym typeface="Wingdings" panose="05000000000000000000" pitchFamily="2" charset="2"/>
              </a:rPr>
              <a:t>and an oxygen from			 </a:t>
            </a:r>
            <a:r>
              <a:rPr lang="en-AU" dirty="0">
                <a:sym typeface="Wingdings" panose="05000000000000000000" pitchFamily="2" charset="2"/>
              </a:rPr>
              <a:t>the </a:t>
            </a:r>
            <a:r>
              <a:rPr lang="en-AU" dirty="0" smtClean="0">
                <a:sym typeface="Wingdings" panose="05000000000000000000" pitchFamily="2" charset="2"/>
              </a:rPr>
              <a:t>carbonate in the base</a:t>
            </a:r>
            <a:r>
              <a:rPr lang="en-AU" dirty="0">
                <a:sym typeface="Wingdings" panose="05000000000000000000" pitchFamily="2" charset="2"/>
              </a:rPr>
              <a:t>.</a:t>
            </a:r>
          </a:p>
          <a:p>
            <a:r>
              <a:rPr lang="en-AU" dirty="0" smtClean="0">
                <a:sym typeface="Wingdings" panose="05000000000000000000" pitchFamily="2" charset="2"/>
              </a:rPr>
              <a:t>The sodium chloride has formed from the metal in the 			     carbonate and the chlorine in the acid.</a:t>
            </a:r>
          </a:p>
        </p:txBody>
      </p:sp>
      <p:sp>
        <p:nvSpPr>
          <p:cNvPr id="3" name="Oval 2"/>
          <p:cNvSpPr/>
          <p:nvPr/>
        </p:nvSpPr>
        <p:spPr>
          <a:xfrm>
            <a:off x="3928883" y="2105163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7646462" y="2105163"/>
            <a:ext cx="835717" cy="4932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1423250" y="2108454"/>
            <a:ext cx="66224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9233552" y="2052803"/>
            <a:ext cx="1062644" cy="520929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4196177" y="2105163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Oval 18"/>
          <p:cNvSpPr/>
          <p:nvPr/>
        </p:nvSpPr>
        <p:spPr>
          <a:xfrm>
            <a:off x="1942860" y="2138413"/>
            <a:ext cx="689795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/>
          <p:cNvSpPr/>
          <p:nvPr/>
        </p:nvSpPr>
        <p:spPr>
          <a:xfrm>
            <a:off x="2085497" y="2138413"/>
            <a:ext cx="482137" cy="426720"/>
          </a:xfrm>
          <a:prstGeom prst="ellipse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8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2" grpId="0" animBg="1"/>
      <p:bldP spid="12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18" grpId="0" animBg="1"/>
      <p:bldP spid="1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9514799" cy="5045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Testing for Carbon Dioxide</a:t>
            </a:r>
          </a:p>
          <a:p>
            <a:r>
              <a:rPr lang="en-AU" dirty="0" smtClean="0"/>
              <a:t>When an acid and a carbonate base react, they form water, carbon dioxide and a salt.</a:t>
            </a:r>
          </a:p>
          <a:p>
            <a:r>
              <a:rPr lang="en-AU" dirty="0" smtClean="0"/>
              <a:t>We can test for carbon dioxide using a substance called limewater.</a:t>
            </a:r>
          </a:p>
          <a:p>
            <a:r>
              <a:rPr lang="en-AU" dirty="0" smtClean="0"/>
              <a:t>The gas produced is bubbled through limewater, which turns cloudy if carbon dioxide is present.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9493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zinc hydroxide reacts with hydrochloric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177" y="5009805"/>
            <a:ext cx="51635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Zinc hydroxide + Hydrochloric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6585168" y="5010721"/>
            <a:ext cx="34692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677607" y="5408813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8138551" y="5440692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Zinc chloride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5652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copper hydroxide reacts with sulfuric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6256" y="5009805"/>
            <a:ext cx="48754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Copper hydroxide + Sulfuric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6913975" y="5010721"/>
            <a:ext cx="28116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  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769972" y="5361585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8492500" y="5440692"/>
            <a:ext cx="2304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Copper sulfate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273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iron carbonate reacts with hydrochloric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3867" y="5009805"/>
            <a:ext cx="52002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Iron carbonate + Hydrochloric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604611" y="5010721"/>
            <a:ext cx="54303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   Carbon dioxide   +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141865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9836135" y="5436178"/>
            <a:ext cx="2039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Iron chloride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95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zinc carbonate reacts with nitric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0583" y="5009805"/>
            <a:ext cx="41467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Zinc carbonate + Nitric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604611" y="5010721"/>
            <a:ext cx="54303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   Carbon dioxide   +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141865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9941518" y="5436178"/>
            <a:ext cx="1829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Zinc nitrate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44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sodium hydroxide reacts with ethanoic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0972" y="5009805"/>
            <a:ext cx="50860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Sodium hydroxide + Ethanoic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6585168" y="5010721"/>
            <a:ext cx="34692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561607" y="5486858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8096566" y="5440692"/>
            <a:ext cx="28654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Sodium ethanoate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3652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4F14E88-7A93-4A7E-9244-D91EF9A68B1E}"/>
              </a:ext>
            </a:extLst>
          </p:cNvPr>
          <p:cNvSpPr/>
          <p:nvPr/>
        </p:nvSpPr>
        <p:spPr>
          <a:xfrm>
            <a:off x="0" y="619065"/>
            <a:ext cx="9160625" cy="282965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1"/>
            <a:ext cx="9160625" cy="4518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Writing Word Equations for Acid-Base Reactions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reactants first, followed by an arrow.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Write the water on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Identify </a:t>
            </a:r>
            <a:r>
              <a:rPr lang="en-AU" dirty="0"/>
              <a:t>the </a:t>
            </a:r>
            <a:r>
              <a:rPr lang="en-AU" dirty="0" smtClean="0"/>
              <a:t>salt formed and add it to the products side.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Add </a:t>
            </a:r>
            <a:r>
              <a:rPr lang="en-AU" dirty="0"/>
              <a:t>carbon dioxide </a:t>
            </a:r>
            <a:r>
              <a:rPr lang="en-AU" dirty="0" smtClean="0"/>
              <a:t>to the </a:t>
            </a:r>
            <a:r>
              <a:rPr lang="en-AU" dirty="0"/>
              <a:t>products </a:t>
            </a:r>
            <a:r>
              <a:rPr lang="en-AU" dirty="0" smtClean="0"/>
              <a:t>side for carbonate reactions.</a:t>
            </a: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Predict the products when copper carbonate reacts with sulfuric acid.</a:t>
            </a:r>
            <a:endParaRPr lang="en-AU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5864" y="5009805"/>
            <a:ext cx="491621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Reactants</a:t>
            </a:r>
          </a:p>
          <a:p>
            <a:r>
              <a:rPr lang="en-AU" sz="2800" dirty="0" smtClean="0"/>
              <a:t>Copper carbonate + Sulfuric acid</a:t>
            </a:r>
            <a:endParaRPr lang="en-AU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604611" y="5010721"/>
            <a:ext cx="54303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i="1" dirty="0" smtClean="0"/>
              <a:t>Products</a:t>
            </a:r>
          </a:p>
          <a:p>
            <a:r>
              <a:rPr lang="en-AU" sz="2800" dirty="0" smtClean="0"/>
              <a:t>Water  +   Carbon dioxide   +              </a:t>
            </a:r>
            <a:endParaRPr lang="en-AU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5141865" y="5440692"/>
            <a:ext cx="5357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ym typeface="Wingdings" panose="05000000000000000000" pitchFamily="2" charset="2"/>
              </a:rPr>
              <a:t></a:t>
            </a:r>
            <a:endParaRPr lang="en-AU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9704080" y="5436178"/>
            <a:ext cx="2304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 smtClean="0"/>
              <a:t>Copper sulfate</a:t>
            </a:r>
            <a:endParaRPr lang="en-AU" sz="2800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567280" y="160020"/>
          <a:ext cx="4537710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377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sz="1800" dirty="0" smtClean="0"/>
                        <a:t>Reminder</a:t>
                      </a:r>
                      <a:endParaRPr lang="en-AU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1" dirty="0" smtClean="0"/>
                        <a:t>Hydrochloric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chloride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Nitric </a:t>
                      </a:r>
                      <a:r>
                        <a:rPr lang="en-AU" sz="1800" dirty="0" smtClean="0"/>
                        <a:t>acid</a:t>
                      </a:r>
                      <a:r>
                        <a:rPr lang="en-AU" sz="1800" b="1" dirty="0" smtClean="0"/>
                        <a:t> </a:t>
                      </a:r>
                      <a:r>
                        <a:rPr lang="en-AU" sz="1800" dirty="0" smtClean="0"/>
                        <a:t>forms </a:t>
                      </a:r>
                      <a:r>
                        <a:rPr lang="en-AU" sz="1800" b="1" dirty="0" smtClean="0"/>
                        <a:t>nitrate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Sulfuric</a:t>
                      </a:r>
                      <a:r>
                        <a:rPr lang="en-AU" sz="1800" dirty="0" smtClean="0"/>
                        <a:t> acid forms </a:t>
                      </a:r>
                      <a:r>
                        <a:rPr lang="en-AU" sz="1800" b="1" dirty="0" smtClean="0"/>
                        <a:t>sulfate</a:t>
                      </a:r>
                      <a:r>
                        <a:rPr lang="en-AU" sz="1800" dirty="0" smtClean="0"/>
                        <a:t> salts</a:t>
                      </a:r>
                    </a:p>
                    <a:p>
                      <a:r>
                        <a:rPr lang="en-AU" sz="1800" b="1" dirty="0" smtClean="0"/>
                        <a:t>Ethanoic </a:t>
                      </a:r>
                      <a:r>
                        <a:rPr lang="en-AU" sz="1800" dirty="0" smtClean="0"/>
                        <a:t>acid (vinegar) forms </a:t>
                      </a:r>
                      <a:r>
                        <a:rPr lang="en-AU" sz="1800" b="1" dirty="0" smtClean="0"/>
                        <a:t>ethanoate </a:t>
                      </a:r>
                      <a:r>
                        <a:rPr lang="en-AU" sz="1800" dirty="0" smtClean="0"/>
                        <a:t>salts</a:t>
                      </a:r>
                      <a:endParaRPr lang="en-AU" sz="18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45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9332422" cy="3649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Acids</a:t>
            </a:r>
          </a:p>
          <a:p>
            <a:r>
              <a:rPr lang="en-AU" dirty="0" smtClean="0"/>
              <a:t>Acids are a group of chemical compounds, which have similar properties.</a:t>
            </a:r>
          </a:p>
          <a:p>
            <a:r>
              <a:rPr lang="en-AU" dirty="0" smtClean="0"/>
              <a:t>The common properties of acids are:</a:t>
            </a:r>
          </a:p>
          <a:p>
            <a:pPr lvl="1"/>
            <a:r>
              <a:rPr lang="en-AU" dirty="0" smtClean="0"/>
              <a:t>They have a sour taste</a:t>
            </a:r>
          </a:p>
          <a:p>
            <a:pPr lvl="1"/>
            <a:r>
              <a:rPr lang="en-AU" dirty="0" smtClean="0"/>
              <a:t>They produce a prickling or burning sensation in contact with skin</a:t>
            </a:r>
          </a:p>
          <a:p>
            <a:pPr lvl="1"/>
            <a:r>
              <a:rPr lang="en-AU" dirty="0" smtClean="0"/>
              <a:t>They are corrosive (eat away at other substances)</a:t>
            </a:r>
          </a:p>
          <a:p>
            <a:r>
              <a:rPr lang="en-AU" dirty="0" smtClean="0"/>
              <a:t>Acids contain hydrogen (H) in their chemical structure.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21576" b="22020"/>
          <a:stretch/>
        </p:blipFill>
        <p:spPr>
          <a:xfrm>
            <a:off x="509848" y="4866448"/>
            <a:ext cx="2631860" cy="148447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640" y="4332197"/>
            <a:ext cx="2813685" cy="2126622"/>
          </a:xfrm>
          <a:prstGeom prst="rect">
            <a:avLst/>
          </a:prstGeom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9258" y="4224302"/>
            <a:ext cx="3932107" cy="234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69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4F14E88-7A93-4A7E-9244-D91EF9A68B1E}"/>
              </a:ext>
            </a:extLst>
          </p:cNvPr>
          <p:cNvSpPr/>
          <p:nvPr/>
        </p:nvSpPr>
        <p:spPr>
          <a:xfrm>
            <a:off x="11081" y="562972"/>
            <a:ext cx="12086708" cy="292283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3" name="Rounded Rectangle 22"/>
          <p:cNvSpPr/>
          <p:nvPr/>
        </p:nvSpPr>
        <p:spPr>
          <a:xfrm>
            <a:off x="2925870" y="5286842"/>
            <a:ext cx="1018332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4"/>
            <a:ext cx="12142124" cy="29982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Balancing Formula Equations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List the number of each type of element on both sides of the equation.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 element that has unequal numbers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Add coefficients to make them equal and adjust the numbers of elements in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another element that has unequal numbers, add coefficients and adjust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Continue until all elements have equal numbers.</a:t>
            </a:r>
            <a:endParaRPr lang="en-AU" sz="2500" dirty="0"/>
          </a:p>
        </p:txBody>
      </p:sp>
      <p:sp>
        <p:nvSpPr>
          <p:cNvPr id="15" name="TextBox 14"/>
          <p:cNvSpPr txBox="1"/>
          <p:nvPr/>
        </p:nvSpPr>
        <p:spPr>
          <a:xfrm>
            <a:off x="1702305" y="3727574"/>
            <a:ext cx="442890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/>
              <a:t>Oxygen + Hydrogen </a:t>
            </a:r>
            <a:r>
              <a:rPr lang="en-AU" sz="2800" dirty="0" smtClean="0">
                <a:sym typeface="Wingdings" panose="05000000000000000000" pitchFamily="2" charset="2"/>
              </a:rPr>
              <a:t> Water</a:t>
            </a:r>
          </a:p>
          <a:p>
            <a:r>
              <a:rPr lang="en-AU" sz="2800" dirty="0" smtClean="0">
                <a:sym typeface="Wingdings" panose="05000000000000000000" pitchFamily="2" charset="2"/>
              </a:rPr>
              <a:t> 	 O</a:t>
            </a:r>
            <a:r>
              <a:rPr lang="en-AU" sz="2800" baseline="-25000" dirty="0" smtClean="0">
                <a:sym typeface="Wingdings" panose="05000000000000000000" pitchFamily="2" charset="2"/>
              </a:rPr>
              <a:t>2</a:t>
            </a:r>
            <a:r>
              <a:rPr lang="en-AU" sz="2800" dirty="0" smtClean="0">
                <a:sym typeface="Wingdings" panose="05000000000000000000" pitchFamily="2" charset="2"/>
              </a:rPr>
              <a:t>  +    H</a:t>
            </a:r>
            <a:r>
              <a:rPr lang="en-AU" sz="2800" baseline="-25000" dirty="0" smtClean="0">
                <a:sym typeface="Wingdings" panose="05000000000000000000" pitchFamily="2" charset="2"/>
              </a:rPr>
              <a:t>2</a:t>
            </a:r>
            <a:r>
              <a:rPr lang="en-AU" sz="2800" dirty="0" smtClean="0">
                <a:sym typeface="Wingdings" panose="05000000000000000000" pitchFamily="2" charset="2"/>
              </a:rPr>
              <a:t>      H</a:t>
            </a:r>
            <a:r>
              <a:rPr lang="en-AU" sz="2800" baseline="-25000" dirty="0" smtClean="0">
                <a:sym typeface="Wingdings" panose="05000000000000000000" pitchFamily="2" charset="2"/>
              </a:rPr>
              <a:t>2</a:t>
            </a:r>
            <a:r>
              <a:rPr lang="en-AU" sz="2800" dirty="0" smtClean="0">
                <a:sym typeface="Wingdings" panose="05000000000000000000" pitchFamily="2" charset="2"/>
              </a:rPr>
              <a:t>O</a:t>
            </a:r>
            <a:endParaRPr lang="en-AU" sz="2800" dirty="0"/>
          </a:p>
        </p:txBody>
      </p:sp>
      <p:sp>
        <p:nvSpPr>
          <p:cNvPr id="5" name="Rounded Rectangle 4"/>
          <p:cNvSpPr/>
          <p:nvPr/>
        </p:nvSpPr>
        <p:spPr>
          <a:xfrm>
            <a:off x="2925870" y="4803848"/>
            <a:ext cx="1026336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2951986" y="4824946"/>
            <a:ext cx="9476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sym typeface="Wingdings" panose="05000000000000000000" pitchFamily="2" charset="2"/>
              </a:rPr>
              <a:t>O</a:t>
            </a:r>
            <a:r>
              <a:rPr lang="en-AU" sz="2800" dirty="0" smtClean="0">
                <a:sym typeface="Wingdings" panose="05000000000000000000" pitchFamily="2" charset="2"/>
              </a:rPr>
              <a:t> = 2</a:t>
            </a:r>
          </a:p>
          <a:p>
            <a:r>
              <a:rPr lang="en-AU" sz="2800" dirty="0">
                <a:sym typeface="Wingdings" panose="05000000000000000000" pitchFamily="2" charset="2"/>
              </a:rPr>
              <a:t>H</a:t>
            </a:r>
            <a:r>
              <a:rPr lang="en-AU" sz="2800" dirty="0" smtClean="0">
                <a:sym typeface="Wingdings" panose="05000000000000000000" pitchFamily="2" charset="2"/>
              </a:rPr>
              <a:t> = 2</a:t>
            </a:r>
            <a:endParaRPr lang="en-AU" sz="2800" dirty="0"/>
          </a:p>
        </p:txBody>
      </p:sp>
      <p:sp>
        <p:nvSpPr>
          <p:cNvPr id="24" name="Rounded Rectangle 23"/>
          <p:cNvSpPr/>
          <p:nvPr/>
        </p:nvSpPr>
        <p:spPr>
          <a:xfrm>
            <a:off x="4855600" y="5286842"/>
            <a:ext cx="1432653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Rounded Rectangle 18"/>
          <p:cNvSpPr/>
          <p:nvPr/>
        </p:nvSpPr>
        <p:spPr>
          <a:xfrm>
            <a:off x="4855601" y="4809788"/>
            <a:ext cx="1026336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4855601" y="4823883"/>
            <a:ext cx="9476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ym typeface="Wingdings" panose="05000000000000000000" pitchFamily="2" charset="2"/>
              </a:rPr>
              <a:t>O = 1</a:t>
            </a:r>
          </a:p>
          <a:p>
            <a:r>
              <a:rPr lang="en-AU" sz="2800" dirty="0">
                <a:sym typeface="Wingdings" panose="05000000000000000000" pitchFamily="2" charset="2"/>
              </a:rPr>
              <a:t>H</a:t>
            </a:r>
            <a:r>
              <a:rPr lang="en-AU" sz="2800" dirty="0" smtClean="0">
                <a:sym typeface="Wingdings" panose="05000000000000000000" pitchFamily="2" charset="2"/>
              </a:rPr>
              <a:t> = </a:t>
            </a:r>
            <a:r>
              <a:rPr lang="en-AU" sz="2800" dirty="0">
                <a:sym typeface="Wingdings" panose="05000000000000000000" pitchFamily="2" charset="2"/>
              </a:rPr>
              <a:t>2</a:t>
            </a:r>
            <a:endParaRPr lang="en-A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4671897" y="415846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5486399" y="5385925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484254" y="4927815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862071" y="524794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920846" y="479058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/>
              <a:t>2</a:t>
            </a:r>
            <a:endParaRPr lang="en-AU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3532273" y="415451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3581050" y="5371831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38590" y="5263758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4</a:t>
            </a:r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828" y="3838923"/>
            <a:ext cx="3461329" cy="2595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15" grpId="0"/>
      <p:bldP spid="5" grpId="0" animBg="1"/>
      <p:bldP spid="5" grpId="1" animBg="1"/>
      <p:bldP spid="12" grpId="0"/>
      <p:bldP spid="24" grpId="0" animBg="1"/>
      <p:bldP spid="24" grpId="1" animBg="1"/>
      <p:bldP spid="19" grpId="0" animBg="1"/>
      <p:bldP spid="19" grpId="1" animBg="1"/>
      <p:bldP spid="14" grpId="0"/>
      <p:bldP spid="7" grpId="0"/>
      <p:bldP spid="21" grpId="0"/>
      <p:bldP spid="22" grpId="0"/>
      <p:bldP spid="25" grpId="0"/>
      <p:bldP spid="2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4F14E88-7A93-4A7E-9244-D91EF9A68B1E}"/>
              </a:ext>
            </a:extLst>
          </p:cNvPr>
          <p:cNvSpPr/>
          <p:nvPr/>
        </p:nvSpPr>
        <p:spPr>
          <a:xfrm>
            <a:off x="11081" y="562972"/>
            <a:ext cx="12086708" cy="292283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3" name="Rounded Rectangle 22"/>
          <p:cNvSpPr/>
          <p:nvPr/>
        </p:nvSpPr>
        <p:spPr>
          <a:xfrm>
            <a:off x="2393607" y="4814156"/>
            <a:ext cx="1018332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AC93B76-DCD2-4989-881C-3845FF0C2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6064"/>
            <a:ext cx="12142124" cy="29982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Balancing Formula Equations</a:t>
            </a:r>
            <a:endParaRPr lang="en-AU" b="1" dirty="0"/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List the number of each type of element on both sides of the equation.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 element that has unequal numbers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Add coefficients to make them equal and adjust the numbers of elements in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Choose another element that has unequal numbers, add coefficients and adjust the list.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500" dirty="0" smtClean="0"/>
              <a:t>Continue until all elements have equal numbers.</a:t>
            </a:r>
            <a:endParaRPr lang="en-AU" sz="2500" dirty="0"/>
          </a:p>
        </p:txBody>
      </p:sp>
      <p:sp>
        <p:nvSpPr>
          <p:cNvPr id="15" name="TextBox 14"/>
          <p:cNvSpPr txBox="1"/>
          <p:nvPr/>
        </p:nvSpPr>
        <p:spPr>
          <a:xfrm>
            <a:off x="1170041" y="3727574"/>
            <a:ext cx="672491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/>
              <a:t>Aluminium + Chlorine </a:t>
            </a:r>
            <a:r>
              <a:rPr lang="en-AU" sz="2800" dirty="0" smtClean="0">
                <a:sym typeface="Wingdings" panose="05000000000000000000" pitchFamily="2" charset="2"/>
              </a:rPr>
              <a:t> Aluminium chloride</a:t>
            </a:r>
          </a:p>
          <a:p>
            <a:r>
              <a:rPr lang="en-AU" sz="2800" dirty="0" smtClean="0">
                <a:sym typeface="Wingdings" panose="05000000000000000000" pitchFamily="2" charset="2"/>
              </a:rPr>
              <a:t> 	</a:t>
            </a:r>
            <a:r>
              <a:rPr lang="en-AU" sz="2800" dirty="0">
                <a:sym typeface="Wingdings" panose="05000000000000000000" pitchFamily="2" charset="2"/>
              </a:rPr>
              <a:t> </a:t>
            </a:r>
            <a:r>
              <a:rPr lang="en-AU" sz="2800" dirty="0" smtClean="0">
                <a:sym typeface="Wingdings" panose="05000000000000000000" pitchFamily="2" charset="2"/>
              </a:rPr>
              <a:t>        Al   +    Cl</a:t>
            </a:r>
            <a:r>
              <a:rPr lang="en-AU" sz="2800" baseline="-25000" dirty="0" smtClean="0">
                <a:sym typeface="Wingdings" panose="05000000000000000000" pitchFamily="2" charset="2"/>
              </a:rPr>
              <a:t>2</a:t>
            </a:r>
            <a:r>
              <a:rPr lang="en-AU" sz="2800" dirty="0" smtClean="0">
                <a:sym typeface="Wingdings" panose="05000000000000000000" pitchFamily="2" charset="2"/>
              </a:rPr>
              <a:t>      AlCl</a:t>
            </a:r>
            <a:r>
              <a:rPr lang="en-AU" sz="2800" baseline="-25000" dirty="0" smtClean="0">
                <a:sym typeface="Wingdings" panose="05000000000000000000" pitchFamily="2" charset="2"/>
              </a:rPr>
              <a:t>3</a:t>
            </a:r>
            <a:endParaRPr lang="en-AU" sz="2800" dirty="0"/>
          </a:p>
        </p:txBody>
      </p:sp>
      <p:sp>
        <p:nvSpPr>
          <p:cNvPr id="5" name="Rounded Rectangle 4"/>
          <p:cNvSpPr/>
          <p:nvPr/>
        </p:nvSpPr>
        <p:spPr>
          <a:xfrm>
            <a:off x="2379990" y="5294112"/>
            <a:ext cx="1026336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2419722" y="4824946"/>
            <a:ext cx="10005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ym typeface="Wingdings" panose="05000000000000000000" pitchFamily="2" charset="2"/>
              </a:rPr>
              <a:t>Al = </a:t>
            </a:r>
            <a:r>
              <a:rPr lang="en-AU" sz="2800" dirty="0">
                <a:sym typeface="Wingdings" panose="05000000000000000000" pitchFamily="2" charset="2"/>
              </a:rPr>
              <a:t>1</a:t>
            </a:r>
            <a:endParaRPr lang="en-AU" sz="2800" dirty="0" smtClean="0">
              <a:sym typeface="Wingdings" panose="05000000000000000000" pitchFamily="2" charset="2"/>
            </a:endParaRPr>
          </a:p>
          <a:p>
            <a:r>
              <a:rPr lang="en-AU" sz="2800" dirty="0" smtClean="0">
                <a:sym typeface="Wingdings" panose="05000000000000000000" pitchFamily="2" charset="2"/>
              </a:rPr>
              <a:t>Cl = 2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4323337" y="4814156"/>
            <a:ext cx="1432653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Rounded Rectangle 18"/>
          <p:cNvSpPr/>
          <p:nvPr/>
        </p:nvSpPr>
        <p:spPr>
          <a:xfrm>
            <a:off x="4309721" y="5300052"/>
            <a:ext cx="1026336" cy="47705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4323337" y="4823883"/>
            <a:ext cx="10005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ym typeface="Wingdings" panose="05000000000000000000" pitchFamily="2" charset="2"/>
              </a:rPr>
              <a:t>Al = 1</a:t>
            </a:r>
          </a:p>
          <a:p>
            <a:r>
              <a:rPr lang="en-AU" sz="2800" dirty="0" smtClean="0">
                <a:sym typeface="Wingdings" panose="05000000000000000000" pitchFamily="2" charset="2"/>
              </a:rPr>
              <a:t>Cl = 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42342" y="41491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992125" y="4917900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990392" y="5346928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365307" y="4826350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71746" y="5254770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/>
              <a:t>6</a:t>
            </a:r>
            <a:endParaRPr lang="en-AU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2552611" y="414077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 smtClean="0">
                <a:solidFill>
                  <a:schemeClr val="accent4"/>
                </a:solidFill>
              </a:rPr>
              <a:t>2</a:t>
            </a:r>
            <a:endParaRPr lang="en-AU" sz="2800" dirty="0">
              <a:solidFill>
                <a:schemeClr val="accent4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3096206" y="5362842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11938" y="525815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664086" y="4148099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>
                <a:solidFill>
                  <a:schemeClr val="accent4"/>
                </a:solidFill>
              </a:rPr>
              <a:t>3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3125457" y="4938766"/>
            <a:ext cx="232012" cy="3070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441189" y="4834080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5470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15" grpId="0"/>
      <p:bldP spid="5" grpId="0" animBg="1"/>
      <p:bldP spid="5" grpId="1" animBg="1"/>
      <p:bldP spid="12" grpId="0"/>
      <p:bldP spid="24" grpId="0" animBg="1"/>
      <p:bldP spid="24" grpId="1" animBg="1"/>
      <p:bldP spid="19" grpId="0" animBg="1"/>
      <p:bldP spid="19" grpId="1" animBg="1"/>
      <p:bldP spid="14" grpId="0"/>
      <p:bldP spid="7" grpId="0"/>
      <p:bldP spid="21" grpId="0"/>
      <p:bldP spid="22" grpId="0"/>
      <p:bldP spid="25" grpId="0"/>
      <p:bldP spid="27" grpId="0"/>
      <p:bldP spid="28" grpId="0"/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9332422" cy="50457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Acids</a:t>
            </a:r>
          </a:p>
          <a:p>
            <a:r>
              <a:rPr lang="en-AU" dirty="0" smtClean="0"/>
              <a:t>Acids can be strong or weak.</a:t>
            </a:r>
          </a:p>
          <a:p>
            <a:r>
              <a:rPr lang="en-AU" dirty="0" smtClean="0"/>
              <a:t>Strong acids are corrosive and can burn through objects.</a:t>
            </a:r>
          </a:p>
          <a:p>
            <a:r>
              <a:rPr lang="en-AU" dirty="0" smtClean="0"/>
              <a:t>Some strong acids are hydrochloric acid (</a:t>
            </a:r>
            <a:r>
              <a:rPr lang="en-AU" dirty="0" err="1" smtClean="0"/>
              <a:t>HCl</a:t>
            </a:r>
            <a:r>
              <a:rPr lang="en-AU" dirty="0" smtClean="0"/>
              <a:t>) in your stomach and nitric acid (HNO</a:t>
            </a:r>
            <a:r>
              <a:rPr lang="en-AU" baseline="-25000" dirty="0" smtClean="0"/>
              <a:t>3</a:t>
            </a:r>
            <a:r>
              <a:rPr lang="en-AU" dirty="0" smtClean="0"/>
              <a:t>) used make fertilisers.</a:t>
            </a:r>
          </a:p>
          <a:p>
            <a:endParaRPr lang="en-AU" dirty="0" smtClean="0"/>
          </a:p>
          <a:p>
            <a:r>
              <a:rPr lang="en-AU" dirty="0" smtClean="0"/>
              <a:t>Weak acids are usually safer and often found in food.</a:t>
            </a:r>
          </a:p>
          <a:p>
            <a:r>
              <a:rPr lang="en-AU" dirty="0" smtClean="0"/>
              <a:t>Some weak acids are citric acid in citrus fruit and lactic acid found in dairy products.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21576" b="22020"/>
          <a:stretch/>
        </p:blipFill>
        <p:spPr>
          <a:xfrm>
            <a:off x="5328699" y="4975951"/>
            <a:ext cx="2631860" cy="148447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576" y="68400"/>
            <a:ext cx="2101846" cy="15886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8039" y="4505739"/>
            <a:ext cx="3164313" cy="20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4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4"/>
            <a:ext cx="9332422" cy="44859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Bases</a:t>
            </a:r>
          </a:p>
          <a:p>
            <a:r>
              <a:rPr lang="en-AU" dirty="0" smtClean="0"/>
              <a:t>Bases are a group of chemical compounds, which have similar properties.</a:t>
            </a:r>
          </a:p>
          <a:p>
            <a:r>
              <a:rPr lang="en-AU" dirty="0" smtClean="0"/>
              <a:t>The common properties of bases are:</a:t>
            </a:r>
          </a:p>
          <a:p>
            <a:pPr lvl="1"/>
            <a:r>
              <a:rPr lang="en-AU" dirty="0" smtClean="0"/>
              <a:t>They have a bitter taste</a:t>
            </a:r>
          </a:p>
          <a:p>
            <a:pPr lvl="1"/>
            <a:r>
              <a:rPr lang="en-AU" dirty="0" smtClean="0"/>
              <a:t>They feel slippery or soapy to touch</a:t>
            </a:r>
          </a:p>
          <a:p>
            <a:pPr lvl="1"/>
            <a:r>
              <a:rPr lang="en-AU" dirty="0" smtClean="0"/>
              <a:t>They are corrosive (eat away at other substances)</a:t>
            </a:r>
          </a:p>
          <a:p>
            <a:r>
              <a:rPr lang="en-AU" dirty="0" smtClean="0"/>
              <a:t>Many bases contain hydroxide (OH) or carbonate (CO</a:t>
            </a:r>
            <a:r>
              <a:rPr lang="en-AU" baseline="-25000" dirty="0" smtClean="0"/>
              <a:t>3</a:t>
            </a:r>
            <a:r>
              <a:rPr lang="en-AU" dirty="0" smtClean="0"/>
              <a:t>) in their chemical structure.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356" y="4161932"/>
            <a:ext cx="3139915" cy="238177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616" y="4161932"/>
            <a:ext cx="3569415" cy="238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37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025" y="0"/>
            <a:ext cx="1974957" cy="2637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4"/>
            <a:ext cx="9514800" cy="56102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Bases</a:t>
            </a:r>
          </a:p>
          <a:p>
            <a:r>
              <a:rPr lang="en-AU" dirty="0" smtClean="0"/>
              <a:t>Bases can be strong or weak.</a:t>
            </a:r>
          </a:p>
          <a:p>
            <a:r>
              <a:rPr lang="en-AU" dirty="0" smtClean="0"/>
              <a:t>Strong bases are corrosive and can burn 		            through objects.</a:t>
            </a:r>
          </a:p>
          <a:p>
            <a:r>
              <a:rPr lang="en-AU" dirty="0" smtClean="0"/>
              <a:t>Some strong bases are sodium hydroxide (</a:t>
            </a:r>
            <a:r>
              <a:rPr lang="en-AU" dirty="0" err="1" smtClean="0"/>
              <a:t>NaOH</a:t>
            </a:r>
            <a:r>
              <a:rPr lang="en-AU" dirty="0" smtClean="0"/>
              <a:t>) found in drain cleaner and calcium hydroxide (Ca(OH)</a:t>
            </a:r>
            <a:r>
              <a:rPr lang="en-AU" baseline="-25000" dirty="0" smtClean="0"/>
              <a:t>2</a:t>
            </a:r>
            <a:r>
              <a:rPr lang="en-AU" dirty="0" smtClean="0"/>
              <a:t>) used in concrete.</a:t>
            </a:r>
          </a:p>
          <a:p>
            <a:endParaRPr lang="en-AU" dirty="0" smtClean="0"/>
          </a:p>
          <a:p>
            <a:r>
              <a:rPr lang="en-AU" dirty="0" smtClean="0"/>
              <a:t>Weak bases are safer and often found in food or used as cleaning products.</a:t>
            </a:r>
          </a:p>
          <a:p>
            <a:r>
              <a:rPr lang="en-AU" dirty="0" smtClean="0"/>
              <a:t>Some weak bases are used as antacids and sodium carbonate (Na</a:t>
            </a:r>
            <a:r>
              <a:rPr lang="en-AU" baseline="-25000" dirty="0" smtClean="0"/>
              <a:t>2</a:t>
            </a:r>
            <a:r>
              <a:rPr lang="en-AU" dirty="0" smtClean="0"/>
              <a:t>CO</a:t>
            </a:r>
            <a:r>
              <a:rPr lang="en-AU" baseline="-25000" dirty="0" smtClean="0"/>
              <a:t>3</a:t>
            </a:r>
            <a:r>
              <a:rPr lang="en-AU" dirty="0" smtClean="0"/>
              <a:t>) in washing powders.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2849" r="22848"/>
          <a:stretch/>
        </p:blipFill>
        <p:spPr>
          <a:xfrm>
            <a:off x="9677644" y="3161310"/>
            <a:ext cx="1959172" cy="360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2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9410007" cy="43854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Identifying Acids and Bases Using Indicators</a:t>
            </a:r>
          </a:p>
          <a:p>
            <a:r>
              <a:rPr lang="en-AU" dirty="0" smtClean="0"/>
              <a:t>Indicator are chemicals that change colour				 in the presence of acids and bases.</a:t>
            </a:r>
          </a:p>
          <a:p>
            <a:r>
              <a:rPr lang="en-AU" dirty="0" smtClean="0"/>
              <a:t>A common indicator is litmus paper,					 which turns red in acids and blue in bases.</a:t>
            </a:r>
          </a:p>
          <a:p>
            <a:r>
              <a:rPr lang="en-AU" dirty="0" smtClean="0"/>
              <a:t>Many plant materials make good indicators.			 The colour of hydrangeas depends on how acidic or basic the soil is.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3631" t="24489" r="22371" b="24866"/>
          <a:stretch/>
        </p:blipFill>
        <p:spPr>
          <a:xfrm>
            <a:off x="8129825" y="3958566"/>
            <a:ext cx="3928593" cy="2745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8130"/>
          <a:stretch/>
        </p:blipFill>
        <p:spPr>
          <a:xfrm>
            <a:off x="6664035" y="961505"/>
            <a:ext cx="2652895" cy="21582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7698" y="4020224"/>
            <a:ext cx="3249677" cy="2166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4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4"/>
            <a:ext cx="9514800" cy="56102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pH Scale and Universal Indicator</a:t>
            </a:r>
          </a:p>
          <a:p>
            <a:r>
              <a:rPr lang="en-AU" dirty="0" smtClean="0"/>
              <a:t>The pH scale is used to compare how acidic or basic different substances are.</a:t>
            </a:r>
          </a:p>
          <a:p>
            <a:r>
              <a:rPr lang="en-AU" dirty="0" smtClean="0"/>
              <a:t>If a substance is neutral, it has a pH of 7, for example pure water.</a:t>
            </a:r>
          </a:p>
          <a:p>
            <a:endParaRPr lang="en-AU" dirty="0" smtClean="0"/>
          </a:p>
          <a:p>
            <a:r>
              <a:rPr lang="en-AU" dirty="0" smtClean="0"/>
              <a:t>Acidic substances have a pH of less than 7.</a:t>
            </a:r>
          </a:p>
          <a:p>
            <a:r>
              <a:rPr lang="en-AU" dirty="0" smtClean="0"/>
              <a:t>A stronger acid has a lower </a:t>
            </a:r>
            <a:r>
              <a:rPr lang="en-AU" dirty="0" err="1" smtClean="0"/>
              <a:t>pH.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Basic substances have a pH of more than 7.</a:t>
            </a:r>
          </a:p>
          <a:p>
            <a:r>
              <a:rPr lang="en-AU" dirty="0" smtClean="0"/>
              <a:t>A stronger base has a higher </a:t>
            </a:r>
            <a:r>
              <a:rPr lang="en-AU" dirty="0" err="1" smtClean="0"/>
              <a:t>pH.</a:t>
            </a:r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918" y="3069361"/>
            <a:ext cx="5605082" cy="374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61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Concept </a:t>
            </a:r>
            <a:r>
              <a:rPr lang="en-AU" sz="3200" dirty="0"/>
              <a:t>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4"/>
            <a:ext cx="9514800" cy="56102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 smtClean="0"/>
              <a:t>pH Scale and Universal Indicator</a:t>
            </a:r>
          </a:p>
          <a:p>
            <a:r>
              <a:rPr lang="en-AU" dirty="0" smtClean="0"/>
              <a:t>Universal indicator is a mixture of indicators and can be used in solution or paper form. </a:t>
            </a:r>
          </a:p>
          <a:p>
            <a:r>
              <a:rPr lang="en-AU" dirty="0" smtClean="0"/>
              <a:t>It gives a more accurate indication of how acidic or basic a substance is.</a:t>
            </a:r>
          </a:p>
          <a:p>
            <a:r>
              <a:rPr lang="en-AU" dirty="0" smtClean="0"/>
              <a:t>Universal indicator changes 					    colour depending on the pH 					          of the substance and is 					        compared to a colour chart.</a:t>
            </a:r>
          </a:p>
        </p:txBody>
      </p:sp>
      <p:pic>
        <p:nvPicPr>
          <p:cNvPr id="4098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7" b="33446"/>
          <a:stretch/>
        </p:blipFill>
        <p:spPr bwMode="auto">
          <a:xfrm>
            <a:off x="4577541" y="2497390"/>
            <a:ext cx="7990340" cy="355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lumMod val="40000"/>
            <a:lumOff val="60000"/>
          </a:schemeClr>
        </a:solidFill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6257</TotalTime>
  <Words>2073</Words>
  <Application>Microsoft Office PowerPoint</Application>
  <PresentationFormat>Widescreen</PresentationFormat>
  <Paragraphs>344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Wingdings</vt:lpstr>
      <vt:lpstr>Office Theme</vt:lpstr>
      <vt:lpstr>Acids and Bases Year 9 Science Revision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teacher</cp:lastModifiedBy>
  <cp:revision>295</cp:revision>
  <cp:lastPrinted>2017-04-18T22:41:05Z</cp:lastPrinted>
  <dcterms:created xsi:type="dcterms:W3CDTF">2017-01-28T08:32:28Z</dcterms:created>
  <dcterms:modified xsi:type="dcterms:W3CDTF">2020-11-18T01:58:16Z</dcterms:modified>
</cp:coreProperties>
</file>